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65" r:id="rId2"/>
    <p:sldId id="260" r:id="rId3"/>
    <p:sldId id="266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52EDE-22EA-41D3-A71D-9BB85969DF96}" type="datetimeFigureOut">
              <a:rPr lang="cs-CZ" smtClean="0"/>
              <a:t>30.01.2021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CE44B-C0C2-448D-84A6-26334D554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34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CE44B-C0C2-448D-84A6-26334D554F2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8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6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17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2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44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2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64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75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82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31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84A9C108-2F4A-4EBA-8F73-3CCB4A2256B4}" type="datetimeFigureOut">
              <a:rPr lang="cs-CZ" smtClean="0"/>
              <a:pPr/>
              <a:t>30.01.2021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75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6000" dirty="0"/>
              <a:t>		</a:t>
            </a:r>
          </a:p>
          <a:p>
            <a:pPr marL="0" indent="0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b="1" dirty="0">
                <a:solidFill>
                  <a:srgbClr val="FF0000"/>
                </a:solidFill>
              </a:rPr>
              <a:t>Základní větné členy</a:t>
            </a:r>
          </a:p>
          <a:p>
            <a:pPr marL="0" indent="0" algn="ctr">
              <a:buNone/>
            </a:pPr>
            <a:r>
              <a:rPr lang="cs-CZ" sz="6000" b="1" dirty="0">
                <a:solidFill>
                  <a:srgbClr val="FF0000"/>
                </a:solidFill>
              </a:rPr>
              <a:t>Přísudek (</a:t>
            </a:r>
            <a:r>
              <a:rPr lang="cs-CZ" sz="6000" b="1" dirty="0" err="1">
                <a:solidFill>
                  <a:srgbClr val="FF0000"/>
                </a:solidFill>
              </a:rPr>
              <a:t>Př</a:t>
            </a:r>
            <a:r>
              <a:rPr lang="cs-CZ" sz="60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716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524" y="188640"/>
            <a:ext cx="8568952" cy="57606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7260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rgbClr val="00B050"/>
                </a:solidFill>
              </a:rPr>
              <a:t>je základním větným členem</a:t>
            </a:r>
          </a:p>
          <a:p>
            <a:pPr marL="0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rgbClr val="00B050"/>
                </a:solidFill>
              </a:rPr>
              <a:t>spolu s podmětem tvoří </a:t>
            </a:r>
            <a:r>
              <a:rPr lang="cs-CZ" b="1" i="1" dirty="0">
                <a:solidFill>
                  <a:srgbClr val="FF0000"/>
                </a:solidFill>
              </a:rPr>
              <a:t>základní skladební dvojici</a:t>
            </a:r>
          </a:p>
          <a:p>
            <a:pPr marL="0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rgbClr val="00B050"/>
                </a:solidFill>
              </a:rPr>
              <a:t>vyjadřuje, co podmět dělá, co se s ním děje nebo jaký je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	</a:t>
            </a:r>
            <a:endParaRPr lang="cs-CZ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rgbClr val="00B050"/>
                </a:solidFill>
              </a:rPr>
              <a:t>ptáme se na něj otázkou: </a:t>
            </a:r>
            <a:r>
              <a:rPr lang="cs-CZ" b="1" dirty="0">
                <a:solidFill>
                  <a:srgbClr val="FF0000"/>
                </a:solidFill>
              </a:rPr>
              <a:t>Co dělá podmět?</a:t>
            </a:r>
          </a:p>
          <a:p>
            <a:pPr>
              <a:buFont typeface="Wingdings" pitchFamily="2" charset="2"/>
              <a:buChar char="Ø"/>
            </a:pPr>
            <a:endParaRPr lang="cs-CZ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rgbClr val="00B050"/>
                </a:solidFill>
              </a:rPr>
              <a:t>nejčastěji je vyjádřen slovesem, dále také podstatným jménem,  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    přídavným jménem, zájmenem, číslovkou, příslovcem nebo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    citoslovcem</a:t>
            </a:r>
          </a:p>
        </p:txBody>
      </p:sp>
    </p:spTree>
    <p:extLst>
      <p:ext uri="{BB962C8B-B14F-4D97-AF65-F5344CB8AC3E}">
        <p14:creationId xmlns:p14="http://schemas.microsoft.com/office/powerpoint/2010/main" val="154775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599" cy="769227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Druhy přísudku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sz="2800" b="1" i="1" dirty="0">
              <a:solidFill>
                <a:srgbClr val="0070C0"/>
              </a:solidFill>
            </a:endParaRPr>
          </a:p>
          <a:p>
            <a:r>
              <a:rPr lang="cs-CZ" sz="2800" b="1" i="1" dirty="0">
                <a:solidFill>
                  <a:srgbClr val="0070C0"/>
                </a:solidFill>
              </a:rPr>
              <a:t>slovesný</a:t>
            </a:r>
          </a:p>
          <a:p>
            <a:pPr marL="0" indent="0">
              <a:buNone/>
            </a:pPr>
            <a:r>
              <a:rPr lang="cs-CZ" sz="2800" b="1" dirty="0"/>
              <a:t>		V trávě </a:t>
            </a:r>
            <a:r>
              <a:rPr lang="cs-CZ" sz="2800" b="1" dirty="0">
                <a:solidFill>
                  <a:srgbClr val="FF0000"/>
                </a:solidFill>
              </a:rPr>
              <a:t>se objevila</a:t>
            </a:r>
            <a:r>
              <a:rPr lang="cs-CZ" sz="2800" b="1" dirty="0"/>
              <a:t> první sedmikráska.</a:t>
            </a:r>
            <a:endParaRPr lang="cs-CZ" sz="900" b="1" dirty="0"/>
          </a:p>
          <a:p>
            <a:pPr marL="0" indent="0">
              <a:buNone/>
            </a:pPr>
            <a:endParaRPr lang="cs-CZ" sz="900" b="1" dirty="0"/>
          </a:p>
          <a:p>
            <a:r>
              <a:rPr lang="cs-CZ" sz="2800" b="1" i="1" dirty="0">
                <a:solidFill>
                  <a:srgbClr val="0070C0"/>
                </a:solidFill>
              </a:rPr>
              <a:t>jmenný se sponou</a:t>
            </a:r>
          </a:p>
          <a:p>
            <a:pPr marL="0" indent="0">
              <a:buNone/>
            </a:pPr>
            <a:r>
              <a:rPr lang="cs-CZ" sz="2800" b="1" dirty="0"/>
              <a:t>		Bratr </a:t>
            </a:r>
            <a:r>
              <a:rPr lang="cs-CZ" sz="2800" b="1" dirty="0">
                <a:solidFill>
                  <a:srgbClr val="FF0000"/>
                </a:solidFill>
              </a:rPr>
              <a:t>se stane lékařem</a:t>
            </a:r>
            <a:r>
              <a:rPr lang="cs-CZ" sz="2800" b="1" dirty="0"/>
              <a:t>.</a:t>
            </a:r>
          </a:p>
          <a:p>
            <a:pPr marL="0" indent="0">
              <a:buNone/>
            </a:pPr>
            <a:endParaRPr lang="cs-CZ" sz="900" b="1" dirty="0"/>
          </a:p>
          <a:p>
            <a:r>
              <a:rPr lang="cs-CZ" sz="2800" b="1" i="1" dirty="0">
                <a:solidFill>
                  <a:srgbClr val="0070C0"/>
                </a:solidFill>
              </a:rPr>
              <a:t>jmenný beze spony</a:t>
            </a:r>
          </a:p>
          <a:p>
            <a:pPr marL="0" indent="0">
              <a:buNone/>
            </a:pPr>
            <a:r>
              <a:rPr lang="cs-CZ" sz="2800" b="1" dirty="0"/>
              <a:t>		Sliby </a:t>
            </a:r>
            <a:r>
              <a:rPr lang="cs-CZ" sz="2800" b="1" dirty="0">
                <a:solidFill>
                  <a:srgbClr val="FF0000"/>
                </a:solidFill>
              </a:rPr>
              <a:t>chyby</a:t>
            </a:r>
            <a:r>
              <a:rPr lang="cs-CZ" sz="2800" b="1" dirty="0"/>
              <a:t>.</a:t>
            </a:r>
          </a:p>
          <a:p>
            <a:pPr marL="0" indent="0">
              <a:buNone/>
            </a:pPr>
            <a:endParaRPr lang="cs-CZ" sz="900" b="1" dirty="0"/>
          </a:p>
          <a:p>
            <a:pPr marL="0" indent="0">
              <a:buNone/>
            </a:pPr>
            <a:r>
              <a:rPr lang="cs-CZ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i="1" dirty="0">
                <a:solidFill>
                  <a:srgbClr val="0070C0"/>
                </a:solidFill>
              </a:rPr>
              <a:t>vyjádřený citoslovcem</a:t>
            </a:r>
          </a:p>
          <a:p>
            <a:pPr marL="0" indent="0">
              <a:buNone/>
            </a:pPr>
            <a:r>
              <a:rPr lang="cs-CZ" sz="900" b="1" i="1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cs-CZ" sz="2800" b="1" dirty="0">
                <a:solidFill>
                  <a:schemeClr val="tx1"/>
                </a:solidFill>
              </a:rPr>
              <a:t>Žába </a:t>
            </a:r>
            <a:r>
              <a:rPr lang="cs-CZ" sz="2800" b="1" dirty="0">
                <a:solidFill>
                  <a:srgbClr val="FF0000"/>
                </a:solidFill>
              </a:rPr>
              <a:t>žbluňk</a:t>
            </a:r>
            <a:r>
              <a:rPr lang="cs-CZ" sz="2800" b="1" dirty="0">
                <a:solidFill>
                  <a:schemeClr val="tx1"/>
                </a:solidFill>
              </a:rPr>
              <a:t> do vody.</a:t>
            </a:r>
            <a:endParaRPr lang="cs-CZ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77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313995"/>
            <a:ext cx="8640960" cy="50405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Přísudek slovesný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>
                <a:solidFill>
                  <a:srgbClr val="0070C0"/>
                </a:solidFill>
              </a:rPr>
              <a:t>je vyjádřen určitým tvarem slovesa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4000" b="1" i="1" dirty="0"/>
          </a:p>
          <a:p>
            <a:pPr marL="0" indent="0">
              <a:buNone/>
            </a:pPr>
            <a:r>
              <a:rPr lang="cs-CZ" sz="4000" b="1" i="1" dirty="0"/>
              <a:t>	</a:t>
            </a:r>
            <a:r>
              <a:rPr lang="cs-CZ" sz="4000" b="1" dirty="0">
                <a:solidFill>
                  <a:srgbClr val="0070C0"/>
                </a:solidFill>
              </a:rPr>
              <a:t>- jednoduchým </a:t>
            </a:r>
          </a:p>
          <a:p>
            <a:pPr marL="0" indent="0">
              <a:buNone/>
            </a:pPr>
            <a:r>
              <a:rPr lang="cs-CZ" sz="4000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4000" b="1" i="1" dirty="0">
                <a:solidFill>
                  <a:schemeClr val="tx1"/>
                </a:solidFill>
              </a:rPr>
              <a:t>Neposedné děti </a:t>
            </a:r>
            <a:r>
              <a:rPr lang="cs-CZ" sz="4000" b="1" i="1" dirty="0">
                <a:solidFill>
                  <a:srgbClr val="FF0000"/>
                </a:solidFill>
              </a:rPr>
              <a:t>zlobily</a:t>
            </a:r>
            <a:r>
              <a:rPr lang="cs-CZ" sz="4000" b="1" i="1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endParaRPr lang="cs-CZ" sz="4000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40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4000" b="1" i="1" dirty="0">
                <a:solidFill>
                  <a:schemeClr val="tx1"/>
                </a:solidFill>
              </a:rPr>
              <a:t>	- </a:t>
            </a:r>
            <a:r>
              <a:rPr lang="cs-CZ" sz="4000" b="1" dirty="0">
                <a:solidFill>
                  <a:srgbClr val="0070C0"/>
                </a:solidFill>
              </a:rPr>
              <a:t>složeným</a:t>
            </a:r>
          </a:p>
          <a:p>
            <a:pPr marL="0" indent="0">
              <a:buNone/>
            </a:pPr>
            <a:endParaRPr lang="cs-CZ" sz="4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4000" b="1" i="1" dirty="0">
                <a:solidFill>
                  <a:srgbClr val="FF0000"/>
                </a:solidFill>
              </a:rPr>
              <a:t>Chtěl jsem pokračovat </a:t>
            </a:r>
            <a:r>
              <a:rPr lang="cs-CZ" sz="4000" b="1" i="1" dirty="0">
                <a:solidFill>
                  <a:schemeClr val="tx1"/>
                </a:solidFill>
              </a:rPr>
              <a:t>v chůzi.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	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25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Přísudek jmenný se sponou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chemeClr val="tx1"/>
                </a:solidFill>
              </a:rPr>
              <a:t>je vyjádřen nejčastěji podstatným nebo přídavným jménem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800" b="1" i="1" dirty="0">
                <a:solidFill>
                  <a:schemeClr val="tx1"/>
                </a:solidFill>
              </a:rPr>
              <a:t>    a sponovým slovesem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chemeClr val="tx1"/>
                </a:solidFill>
              </a:rPr>
              <a:t>jmenná část je v 1. nebo v 7. pádě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chemeClr val="tx1"/>
                </a:solidFill>
              </a:rPr>
              <a:t>sponová slovesa: </a:t>
            </a:r>
            <a:r>
              <a:rPr lang="cs-CZ" sz="2800" b="1" i="1" dirty="0">
                <a:solidFill>
                  <a:srgbClr val="00B050"/>
                </a:solidFill>
              </a:rPr>
              <a:t>být, bývat, stát se, stávat se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cs-CZ" sz="2800" b="1" i="1" dirty="0">
                <a:solidFill>
                  <a:schemeClr val="tx1"/>
                </a:solidFill>
              </a:rPr>
              <a:t>Eva </a:t>
            </a:r>
            <a:r>
              <a:rPr lang="cs-CZ" sz="2800" b="1" i="1" dirty="0">
                <a:solidFill>
                  <a:srgbClr val="00B050"/>
                </a:solidFill>
              </a:rPr>
              <a:t>je</a:t>
            </a:r>
            <a:r>
              <a:rPr lang="cs-CZ" sz="2800" b="1" i="1" dirty="0">
                <a:solidFill>
                  <a:srgbClr val="FF0000"/>
                </a:solidFill>
              </a:rPr>
              <a:t> zdravá</a:t>
            </a:r>
            <a:r>
              <a:rPr lang="cs-CZ" sz="2800" b="1" i="1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cs-CZ" sz="2800" b="1" i="1" dirty="0">
                <a:solidFill>
                  <a:schemeClr val="tx1"/>
                </a:solidFill>
              </a:rPr>
              <a:t>Jeho syn </a:t>
            </a:r>
            <a:r>
              <a:rPr lang="cs-CZ" sz="2800" b="1" i="1" dirty="0">
                <a:solidFill>
                  <a:srgbClr val="00B050"/>
                </a:solidFill>
              </a:rPr>
              <a:t>se stával </a:t>
            </a:r>
            <a:r>
              <a:rPr lang="cs-CZ" sz="2800" b="1" i="1" dirty="0">
                <a:solidFill>
                  <a:srgbClr val="FF0000"/>
                </a:solidFill>
              </a:rPr>
              <a:t>pilnějším</a:t>
            </a:r>
            <a:r>
              <a:rPr lang="cs-CZ" sz="2800" b="1" i="1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5450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cs-CZ" b="1" dirty="0"/>
              <a:t>Přísudek jmenný beze spony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rgbClr val="00B050"/>
                </a:solidFill>
              </a:rPr>
              <a:t>je tvořen pouze jménem, sponové sloveso je vypuštěno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rgbClr val="00B050"/>
                </a:solidFill>
              </a:rPr>
              <a:t>někdy je sponové sloveso nahrazeno pomlčkou</a:t>
            </a:r>
          </a:p>
          <a:p>
            <a:pPr marL="0" indent="0">
              <a:buNone/>
            </a:pPr>
            <a:endParaRPr lang="cs-CZ" sz="2800" i="1" dirty="0"/>
          </a:p>
          <a:p>
            <a:pPr marL="0" indent="0" algn="ctr">
              <a:buNone/>
            </a:pPr>
            <a:r>
              <a:rPr lang="cs-CZ" sz="2800" b="1" dirty="0"/>
              <a:t>Mladost – </a:t>
            </a:r>
            <a:r>
              <a:rPr lang="cs-CZ" sz="2800" b="1" dirty="0">
                <a:solidFill>
                  <a:srgbClr val="FF0000"/>
                </a:solidFill>
              </a:rPr>
              <a:t>radost</a:t>
            </a:r>
            <a:r>
              <a:rPr lang="cs-CZ" sz="2800" b="1" dirty="0"/>
              <a:t>.</a:t>
            </a:r>
          </a:p>
          <a:p>
            <a:pPr marL="0" indent="0" algn="ctr">
              <a:buNone/>
            </a:pPr>
            <a:r>
              <a:rPr lang="cs-CZ" sz="2800" b="1" dirty="0"/>
              <a:t>Učení – </a:t>
            </a:r>
            <a:r>
              <a:rPr lang="cs-CZ" sz="2800" b="1" dirty="0">
                <a:solidFill>
                  <a:srgbClr val="FF0000"/>
                </a:solidFill>
              </a:rPr>
              <a:t>mučení</a:t>
            </a:r>
            <a:r>
              <a:rPr lang="cs-CZ" sz="2800" b="1" dirty="0"/>
              <a:t>.</a:t>
            </a:r>
          </a:p>
          <a:p>
            <a:pPr marL="0" indent="0" algn="ctr">
              <a:buNone/>
            </a:pPr>
            <a:r>
              <a:rPr lang="cs-CZ" sz="2800" b="1" dirty="0"/>
              <a:t>Vstup </a:t>
            </a:r>
            <a:r>
              <a:rPr lang="cs-CZ" sz="2800" b="1" dirty="0">
                <a:solidFill>
                  <a:srgbClr val="FF0000"/>
                </a:solidFill>
              </a:rPr>
              <a:t>zdarma</a:t>
            </a:r>
            <a:r>
              <a:rPr lang="cs-C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268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188640"/>
            <a:ext cx="8229600" cy="69148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být, bývat, stát se, stávat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tato slovesa mohou mít někdy i plný význam a vyjadřují sama přísudek slovesný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2400" b="1" dirty="0">
              <a:solidFill>
                <a:schemeClr val="tx1"/>
              </a:solidFill>
            </a:endParaRP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        	</a:t>
            </a:r>
            <a:r>
              <a:rPr lang="cs-CZ" sz="2400" b="1" i="0" dirty="0">
                <a:solidFill>
                  <a:srgbClr val="0070C0"/>
                </a:solidFill>
              </a:rPr>
              <a:t>být = existovat, nacházet se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i="1" dirty="0">
                <a:solidFill>
                  <a:schemeClr val="tx1"/>
                </a:solidFill>
              </a:rPr>
              <a:t>Tužka </a:t>
            </a:r>
            <a:r>
              <a:rPr lang="cs-CZ" b="1" i="1" dirty="0">
                <a:solidFill>
                  <a:srgbClr val="FF0000"/>
                </a:solidFill>
              </a:rPr>
              <a:t>je</a:t>
            </a:r>
            <a:r>
              <a:rPr lang="cs-CZ" b="1" i="1" dirty="0">
                <a:solidFill>
                  <a:schemeClr val="tx1"/>
                </a:solidFill>
              </a:rPr>
              <a:t> na stole.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i="1" dirty="0">
                <a:solidFill>
                  <a:schemeClr val="tx1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i="1" dirty="0">
                <a:solidFill>
                  <a:schemeClr val="tx1"/>
                </a:solidFill>
              </a:rPr>
              <a:t>	</a:t>
            </a:r>
            <a:r>
              <a:rPr lang="cs-CZ" b="1" dirty="0">
                <a:solidFill>
                  <a:srgbClr val="0070C0"/>
                </a:solidFill>
              </a:rPr>
              <a:t>stát se = přihodit 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i="1" dirty="0">
                <a:solidFill>
                  <a:schemeClr val="tx1"/>
                </a:solidFill>
              </a:rPr>
              <a:t>To </a:t>
            </a:r>
            <a:r>
              <a:rPr lang="cs-CZ" b="1" i="1" dirty="0">
                <a:solidFill>
                  <a:srgbClr val="FF0000"/>
                </a:solidFill>
              </a:rPr>
              <a:t>se</a:t>
            </a:r>
            <a:r>
              <a:rPr lang="cs-CZ" b="1" i="1" dirty="0">
                <a:solidFill>
                  <a:schemeClr val="tx1"/>
                </a:solidFill>
              </a:rPr>
              <a:t> někdy </a:t>
            </a:r>
            <a:r>
              <a:rPr lang="cs-CZ" b="1" i="1" dirty="0">
                <a:solidFill>
                  <a:srgbClr val="FF0000"/>
                </a:solidFill>
              </a:rPr>
              <a:t>stává</a:t>
            </a:r>
            <a:r>
              <a:rPr lang="cs-CZ" b="1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cs-CZ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72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Přísudek holý, rozvitý, několikanásobný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141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holý</a:t>
            </a:r>
          </a:p>
          <a:p>
            <a:pPr marL="0" indent="0">
              <a:buNone/>
            </a:pPr>
            <a:r>
              <a:rPr lang="cs-CZ" sz="2800" b="1" dirty="0"/>
              <a:t>		</a:t>
            </a:r>
            <a:r>
              <a:rPr lang="cs-CZ" sz="2800" b="1" dirty="0">
                <a:solidFill>
                  <a:schemeClr val="tx1"/>
                </a:solidFill>
              </a:rPr>
              <a:t>Malé loďky </a:t>
            </a:r>
            <a:r>
              <a:rPr lang="cs-CZ" sz="2800" b="1" dirty="0">
                <a:solidFill>
                  <a:srgbClr val="FF0000"/>
                </a:solidFill>
              </a:rPr>
              <a:t>plují</a:t>
            </a:r>
            <a:r>
              <a:rPr lang="cs-CZ" sz="28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cs-CZ" sz="900" b="1" dirty="0"/>
          </a:p>
          <a:p>
            <a:pPr marL="0" indent="0">
              <a:buNone/>
            </a:pPr>
            <a:endParaRPr lang="cs-CZ" sz="900" b="1" dirty="0"/>
          </a:p>
          <a:p>
            <a:r>
              <a:rPr lang="cs-CZ" sz="2800" b="1" dirty="0">
                <a:solidFill>
                  <a:srgbClr val="00B050"/>
                </a:solidFill>
              </a:rPr>
              <a:t>rozvitý</a:t>
            </a:r>
          </a:p>
          <a:p>
            <a:pPr marL="0" indent="0">
              <a:buNone/>
            </a:pPr>
            <a:r>
              <a:rPr lang="cs-CZ" sz="2800" b="1" dirty="0"/>
              <a:t>		</a:t>
            </a:r>
            <a:r>
              <a:rPr lang="cs-CZ" sz="2800" b="1" dirty="0">
                <a:solidFill>
                  <a:schemeClr val="tx1"/>
                </a:solidFill>
              </a:rPr>
              <a:t>Malé loďky </a:t>
            </a:r>
            <a:r>
              <a:rPr lang="cs-CZ" sz="2800" b="1" dirty="0">
                <a:solidFill>
                  <a:srgbClr val="FF0000"/>
                </a:solidFill>
              </a:rPr>
              <a:t>se houpou na vlnách</a:t>
            </a:r>
            <a:r>
              <a:rPr lang="cs-CZ" sz="2800" b="1" dirty="0"/>
              <a:t>.</a:t>
            </a:r>
          </a:p>
          <a:p>
            <a:pPr marL="0" indent="0">
              <a:buNone/>
            </a:pPr>
            <a:endParaRPr lang="cs-CZ" sz="900" b="1" dirty="0"/>
          </a:p>
          <a:p>
            <a:pPr marL="0" indent="0">
              <a:buNone/>
            </a:pPr>
            <a:endParaRPr lang="cs-CZ" sz="900" b="1" dirty="0"/>
          </a:p>
          <a:p>
            <a:r>
              <a:rPr lang="cs-CZ" sz="2800" b="1" dirty="0">
                <a:solidFill>
                  <a:srgbClr val="00B050"/>
                </a:solidFill>
              </a:rPr>
              <a:t>několikanásobný</a:t>
            </a:r>
          </a:p>
          <a:p>
            <a:endParaRPr lang="cs-CZ" sz="900" b="1" dirty="0"/>
          </a:p>
          <a:p>
            <a:pPr marL="0" indent="0">
              <a:buNone/>
            </a:pPr>
            <a:r>
              <a:rPr lang="cs-CZ" sz="2800" b="1" dirty="0"/>
              <a:t>		</a:t>
            </a:r>
            <a:r>
              <a:rPr lang="cs-CZ" sz="2800" b="1" dirty="0">
                <a:solidFill>
                  <a:schemeClr val="tx1"/>
                </a:solidFill>
              </a:rPr>
              <a:t>Malé loďky </a:t>
            </a:r>
            <a:r>
              <a:rPr lang="cs-CZ" sz="2800" b="1" dirty="0">
                <a:solidFill>
                  <a:srgbClr val="FF0000"/>
                </a:solidFill>
              </a:rPr>
              <a:t>se houpou a poskakují </a:t>
            </a:r>
            <a:r>
              <a:rPr lang="cs-CZ" sz="2800" b="1" dirty="0">
                <a:solidFill>
                  <a:schemeClr val="tx1"/>
                </a:solidFill>
              </a:rPr>
              <a:t>na vlnách</a:t>
            </a:r>
            <a:r>
              <a:rPr lang="cs-C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97642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375</TotalTime>
  <Words>295</Words>
  <Application>Microsoft Office PowerPoint</Application>
  <PresentationFormat>Předvádění na obrazovce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Metropole</vt:lpstr>
      <vt:lpstr>Prezentace aplikace PowerPoint</vt:lpstr>
      <vt:lpstr>Přísudek</vt:lpstr>
      <vt:lpstr>Druhy přísudku</vt:lpstr>
      <vt:lpstr>Přísudek slovesný</vt:lpstr>
      <vt:lpstr>Přísudek jmenný se sponou</vt:lpstr>
      <vt:lpstr>Přísudek jmenný beze spony</vt:lpstr>
      <vt:lpstr>být, bývat, stát se, stávat se</vt:lpstr>
      <vt:lpstr>Přísudek holý, rozvitý, několikanásobný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Základové větné členy</dc:title>
  <dc:creator>Libuše Gondkovská</dc:creator>
  <cp:lastModifiedBy>Světluše Pospíšilová</cp:lastModifiedBy>
  <cp:revision>41</cp:revision>
  <dcterms:created xsi:type="dcterms:W3CDTF">2011-07-26T19:42:33Z</dcterms:created>
  <dcterms:modified xsi:type="dcterms:W3CDTF">2021-01-30T16:46:25Z</dcterms:modified>
</cp:coreProperties>
</file>